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022" r:id="rId2"/>
    <p:sldId id="4033" r:id="rId3"/>
    <p:sldId id="4034" r:id="rId4"/>
    <p:sldId id="4025" r:id="rId5"/>
    <p:sldId id="4023" r:id="rId6"/>
    <p:sldId id="4021" r:id="rId7"/>
    <p:sldId id="4024" r:id="rId8"/>
    <p:sldId id="4026" r:id="rId9"/>
    <p:sldId id="4027" r:id="rId10"/>
    <p:sldId id="4032" r:id="rId11"/>
    <p:sldId id="4029" r:id="rId12"/>
    <p:sldId id="4030" r:id="rId13"/>
    <p:sldId id="4031" r:id="rId1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00"/>
    <p:restoredTop sz="96654"/>
  </p:normalViewPr>
  <p:slideViewPr>
    <p:cSldViewPr snapToGrid="0">
      <p:cViewPr varScale="1">
        <p:scale>
          <a:sx n="122" d="100"/>
          <a:sy n="12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iragino Sans CNS W3" panose="020B0300000000000000" pitchFamily="34" charset="-128"/>
              </a:defRPr>
            </a:lvl1pPr>
          </a:lstStyle>
          <a:p>
            <a:endParaRPr lang="en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iragino Sans CNS W3" panose="020B0300000000000000" pitchFamily="34" charset="-128"/>
              </a:defRPr>
            </a:lvl1pPr>
          </a:lstStyle>
          <a:p>
            <a:fld id="{9CDAE6E3-0F07-0849-AB65-CF5E803FA69D}" type="datetimeFigureOut">
              <a:rPr lang="en-JP" smtClean="0"/>
              <a:pPr/>
              <a:t>2024/03/16</a:t>
            </a:fld>
            <a:endParaRPr lang="en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iragino Sans CNS W3" panose="020B0300000000000000" pitchFamily="34" charset="-128"/>
              </a:defRPr>
            </a:lvl1pPr>
          </a:lstStyle>
          <a:p>
            <a:endParaRPr lang="en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iragino Sans CNS W3" panose="020B0300000000000000" pitchFamily="34" charset="-128"/>
              </a:defRPr>
            </a:lvl1pPr>
          </a:lstStyle>
          <a:p>
            <a:fld id="{F820AAD4-8491-C84F-B9EB-40C97EC0FF66}" type="slidenum">
              <a:rPr lang="en-JP" smtClean="0"/>
              <a:pPr/>
              <a:t>‹#›</a:t>
            </a:fld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10043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iragino Sans CNS W3" panose="020B0300000000000000" pitchFamily="34" charset="-128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iragino Sans CNS W3" panose="020B0300000000000000" pitchFamily="34" charset="-128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iragino Sans CNS W3" panose="020B0300000000000000" pitchFamily="34" charset="-128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iragino Sans CNS W3" panose="020B0300000000000000" pitchFamily="34" charset="-128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iragino Sans CNS W3" panose="020B0300000000000000" pitchFamily="34" charset="-12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75A4-3457-8DE8-156E-605F8895B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D09CB-F999-F2C3-09ED-6DBBB2271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FB076-533A-9BD8-F878-99694606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Hiragino Sans CNS W3" panose="020B0300000000000000" pitchFamily="34" charset="-128"/>
              </a:defRPr>
            </a:lvl1pPr>
          </a:lstStyle>
          <a:p>
            <a:endParaRPr lang="en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91A1-BA2B-18D7-DE7D-50E83E85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52432-9BA7-73AF-681A-6FF0004D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99E0507-4FDF-3943-8529-C22B4FC9E568}" type="slidenum">
              <a:rPr lang="en-JP" smtClean="0"/>
              <a:pPr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7767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41E0-7E93-A12E-8E42-9B49E45A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"/>
            <a:ext cx="11658598" cy="95535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8F8B-E4A2-0CBD-1859-0AA3098A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7" y="1036320"/>
            <a:ext cx="11658600" cy="54565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3DBBF-B0D6-993A-3D7F-E0F27FDD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0507-4FDF-3943-8529-C22B4FC9E568}" type="slidenum">
              <a:rPr lang="en-JP" smtClean="0"/>
              <a:t>‹#›</a:t>
            </a:fld>
            <a:endParaRPr lang="en-JP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4B936D3-F490-6B27-5586-A727E32B7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698" y="6492872"/>
            <a:ext cx="11658599" cy="365126"/>
          </a:xfrm>
          <a:prstGeom prst="rect">
            <a:avLst/>
          </a:prstGeom>
        </p:spPr>
        <p:txBody>
          <a:bodyPr/>
          <a:lstStyle>
            <a:lvl1pPr>
              <a:defRPr sz="1050" b="0" i="0">
                <a:latin typeface="Hiragino Sans CNS W3" panose="020B0300000000000000" pitchFamily="34" charset="-128"/>
                <a:ea typeface="Hiragino Sans CNS W3" panose="020B0300000000000000" pitchFamily="34" charset="-128"/>
              </a:defRPr>
            </a:lvl1pPr>
          </a:lstStyle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13016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77118-7C0C-100C-17FC-89EFD468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iragino Sans CNS W3" panose="020B0300000000000000" pitchFamily="34" charset="-128"/>
              </a:defRPr>
            </a:lvl1pPr>
          </a:lstStyle>
          <a:p>
            <a:endParaRPr lang="en-JP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D00A4-3D7B-1AAD-C003-4FE445A3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29AF-1595-E4B9-7909-3FC351F5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E0507-4FDF-3943-8529-C22B4FC9E56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9030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E3B1C-674F-C3A9-2E33-E27CC4F9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8" y="1"/>
            <a:ext cx="11658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P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D6D2C-AD5D-D994-DB5B-7E1FCCB3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032495"/>
            <a:ext cx="11658600" cy="540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10FBF-6E43-FECA-F946-6486626B3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280" y="6538912"/>
            <a:ext cx="788917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saka" panose="020B0600000000000000" pitchFamily="34" charset="-128"/>
                <a:ea typeface="Osaka" panose="020B0600000000000000" pitchFamily="34" charset="-128"/>
              </a:defRPr>
            </a:lvl1pPr>
          </a:lstStyle>
          <a:p>
            <a:fld id="{D99E0507-4FDF-3943-8529-C22B4FC9E568}" type="slidenum">
              <a:rPr lang="en-JP" smtClean="0"/>
              <a:pPr/>
              <a:t>‹#›</a:t>
            </a:fld>
            <a:endParaRPr lang="en-JP" dirty="0"/>
          </a:p>
        </p:txBody>
      </p:sp>
      <p:pic>
        <p:nvPicPr>
          <p:cNvPr id="2050" name="Picture 2" descr="東大マーク | 東京大学">
            <a:extLst>
              <a:ext uri="{FF2B5EF4-FFF2-40B4-BE49-F238E27FC236}">
                <a16:creationId xmlns:a16="http://schemas.microsoft.com/office/drawing/2014/main" id="{5B29139D-0EF2-1217-528B-A480F2CBE6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2197" y="6393164"/>
            <a:ext cx="399803" cy="4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3D69C-AFDA-F80B-AFF9-9E15AF0E6F42}"/>
              </a:ext>
            </a:extLst>
          </p:cNvPr>
          <p:cNvSpPr txBox="1"/>
          <p:nvPr userDrawn="1"/>
        </p:nvSpPr>
        <p:spPr>
          <a:xfrm>
            <a:off x="266699" y="6356350"/>
            <a:ext cx="11658601" cy="501649"/>
          </a:xfrm>
          <a:prstGeom prst="rect">
            <a:avLst/>
          </a:prstGeom>
          <a:noFill/>
        </p:spPr>
        <p:txBody>
          <a:bodyPr wrap="square" lIns="108000" rtlCol="0">
            <a:noAutofit/>
          </a:bodyPr>
          <a:lstStyle/>
          <a:p>
            <a:endParaRPr kumimoji="1" lang="ja-JP" altLang="en-US" sz="900" b="0" i="0">
              <a:latin typeface="Osaka" panose="020B0600000000000000" pitchFamily="34" charset="-128"/>
              <a:ea typeface="Osaka" panose="020B0600000000000000" pitchFamily="34" charset="-128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53BD83-D978-85A6-3100-161B28DF2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698" y="6486542"/>
            <a:ext cx="11658599" cy="371456"/>
          </a:xfrm>
          <a:prstGeom prst="rect">
            <a:avLst/>
          </a:prstGeom>
        </p:spPr>
        <p:txBody>
          <a:bodyPr/>
          <a:lstStyle>
            <a:lvl1pPr>
              <a:defRPr sz="1050" b="0" i="0">
                <a:latin typeface="Osaka" panose="020B0600000000000000" pitchFamily="34" charset="-128"/>
                <a:ea typeface="Osaka" panose="020B0600000000000000" pitchFamily="34" charset="-128"/>
              </a:defRPr>
            </a:lvl1pPr>
          </a:lstStyle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5045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>
              <a:lumMod val="75000"/>
              <a:lumOff val="25000"/>
            </a:schemeClr>
          </a:solidFill>
          <a:latin typeface="Osaka" panose="020B0600000000000000" pitchFamily="34" charset="-128"/>
          <a:ea typeface="Osaka" panose="020B06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github.com/ScisciJP/scisciJP2024_tutorial/blob/main/2_CitationCluster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ScisciJP/scisciJP2024_tutorial/blob/main/4-H-index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cisciJP/scisciJP2024_tutorial/blob/main/1-GettingStarted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ScisciJP/scisciJP2024_tutorial/blob/main/2_CitationClustering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22C4-F9F7-C47D-E08D-749D62957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JP" sz="4400" dirty="0"/>
              <a:t>Science of science研究会</a:t>
            </a:r>
            <a:br>
              <a:rPr lang="en-JP" sz="4400" dirty="0"/>
            </a:br>
            <a:r>
              <a:rPr lang="en-JP" sz="4400" dirty="0"/>
              <a:t>チュートリアル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5F349-4F41-B78D-1A0A-9F5573E24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7349"/>
            <a:ext cx="9144000" cy="1655762"/>
          </a:xfrm>
        </p:spPr>
        <p:txBody>
          <a:bodyPr>
            <a:normAutofit/>
          </a:bodyPr>
          <a:lstStyle/>
          <a:p>
            <a:r>
              <a:rPr lang="en-JP" sz="2000" dirty="0"/>
              <a:t>2024 03/16</a:t>
            </a:r>
          </a:p>
          <a:p>
            <a:r>
              <a:rPr lang="en-JP" sz="2000" dirty="0"/>
              <a:t>東京大学工学系研究科</a:t>
            </a:r>
            <a:r>
              <a:rPr lang="ja-JP" altLang="en-US" sz="2000"/>
              <a:t>　浅谷公威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51599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AB37-919E-00DF-EEC9-AE6C22B1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3. Research Evaluation by Disruptiveness index: D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指標</a:t>
            </a:r>
            <a:r>
              <a:rPr lang="en-GB" altLang="ja-JP" b="0" i="0" u="sng" dirty="0">
                <a:effectLst/>
                <a:latin typeface="-apple-system"/>
                <a:hlinkClick r:id="rId2"/>
              </a:rPr>
              <a:t>(Nature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論文</a:t>
            </a:r>
            <a:r>
              <a:rPr lang="en-GB" altLang="ja-JP" b="0" i="0" u="sng" dirty="0">
                <a:effectLst/>
                <a:latin typeface="-apple-system"/>
                <a:hlinkClick r:id="rId2"/>
              </a:rPr>
              <a:t>)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の再現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31DE8-5075-4FD7-5315-A917D6F0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57" y="1209173"/>
            <a:ext cx="2499524" cy="2423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F4450-5DC4-BA61-E620-0E17E2DCB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2611"/>
            <a:ext cx="4909932" cy="267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A65D8-5B04-B6C9-36E3-874B8C6E2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974" y="1570619"/>
            <a:ext cx="4416323" cy="4467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D85E3-FE59-1854-FFC1-8F351F872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534" y="4445000"/>
            <a:ext cx="2717800" cy="241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F4CEB-FF7B-3194-E0C4-BB7A2836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5113"/>
            <a:ext cx="4141434" cy="24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76DE-9411-7867-D732-F753B0C3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4. Researcher Evaluation: 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被引用による研究者の評価と将来予測、その他の諸々の自由タスク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0E98-C8D0-0C7C-F464-A19DB5933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8A6D7-77BC-BAB4-6E06-7E4B58DC5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1F116-101F-D5AD-BB8A-B3404DC96C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6" y="1117281"/>
            <a:ext cx="6104519" cy="5456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B3679-A39E-95C0-D2CA-539522365B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667" y="1656962"/>
            <a:ext cx="4846796" cy="42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9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F7CBC-C5CD-CD33-0A42-7C5930C6B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3A09C-056A-9223-B5AA-A6FFF73F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8" y="585838"/>
            <a:ext cx="11382218" cy="53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0722-488A-990F-4F9D-DE6F3ABE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チュートリアルの実施方法（ワンクリック）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5B86-A635-75ED-8ABE-FAD8F63CB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58"/>
            <a:ext cx="11658600" cy="54565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ScisciJP</a:t>
            </a:r>
            <a:r>
              <a:rPr lang="en-US" sz="1800" dirty="0"/>
              <a:t>/scisciJP2024_tutorial</a:t>
            </a:r>
            <a:endParaRPr lang="en-JP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BC3D1-5B41-CBC9-BD0E-6D7B5411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BF97D-ECEB-4508-C68E-764476F2C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931" y="1839276"/>
            <a:ext cx="6075469" cy="3498213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BE901C95-BB1A-F880-3719-957A35D217A8}"/>
              </a:ext>
            </a:extLst>
          </p:cNvPr>
          <p:cNvSpPr/>
          <p:nvPr/>
        </p:nvSpPr>
        <p:spPr>
          <a:xfrm flipH="1">
            <a:off x="2526326" y="3903208"/>
            <a:ext cx="4159428" cy="308763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2009-390A-643C-2D1A-D99847AC00E7}"/>
              </a:ext>
            </a:extLst>
          </p:cNvPr>
          <p:cNvSpPr txBox="1"/>
          <p:nvPr/>
        </p:nvSpPr>
        <p:spPr>
          <a:xfrm>
            <a:off x="1295865" y="38426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E58337"/>
                </a:solidFill>
              </a:rPr>
              <a:t>クリック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BB8C6-B5D6-6849-9BD9-532AB250E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335" y="955358"/>
            <a:ext cx="5053427" cy="48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説明がありません">
            <a:extLst>
              <a:ext uri="{FF2B5EF4-FFF2-40B4-BE49-F238E27FC236}">
                <a16:creationId xmlns:a16="http://schemas.microsoft.com/office/drawing/2014/main" id="{C58F44C5-1B3C-4E40-C314-D188C605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5812" y="614100"/>
            <a:ext cx="8157032" cy="61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4BC04-BA59-85A6-20E7-05094FF37844}"/>
              </a:ext>
            </a:extLst>
          </p:cNvPr>
          <p:cNvSpPr txBox="1"/>
          <p:nvPr/>
        </p:nvSpPr>
        <p:spPr>
          <a:xfrm>
            <a:off x="273269" y="346842"/>
            <a:ext cx="2560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400" dirty="0"/>
              <a:t>ICSSI 2023</a:t>
            </a:r>
          </a:p>
        </p:txBody>
      </p:sp>
    </p:spTree>
    <p:extLst>
      <p:ext uri="{BB962C8B-B14F-4D97-AF65-F5344CB8AC3E}">
        <p14:creationId xmlns:p14="http://schemas.microsoft.com/office/powerpoint/2010/main" val="236389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B9589-0A41-1A86-174F-D1C32F4F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3" y="404769"/>
            <a:ext cx="4454958" cy="6048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9721A-91E3-DFB9-5772-9D9CDD70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73" y="3163614"/>
            <a:ext cx="4231673" cy="290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C7696-B3DB-A34B-C510-D12B63D50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54" y="1715814"/>
            <a:ext cx="5486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144380-6829-68BD-5FE4-C49B86420A4E}"/>
              </a:ext>
            </a:extLst>
          </p:cNvPr>
          <p:cNvSpPr txBox="1"/>
          <p:nvPr/>
        </p:nvSpPr>
        <p:spPr>
          <a:xfrm>
            <a:off x="4677103" y="13243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翻訳中です</a:t>
            </a:r>
          </a:p>
        </p:txBody>
      </p:sp>
    </p:spTree>
    <p:extLst>
      <p:ext uri="{BB962C8B-B14F-4D97-AF65-F5344CB8AC3E}">
        <p14:creationId xmlns:p14="http://schemas.microsoft.com/office/powerpoint/2010/main" val="276475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51B-DA9E-565E-0974-4F8C2B81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Science of science研究のデータ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A3CA-DDCD-4188-A804-16DC46169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1CC0D-7C0C-DD48-3167-3B56CBBE6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L., Jones, B. F.,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Uzzi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B., &amp; Wang, D. (2023). Data, measurement and empirical methods in the science of science.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human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(7), 1046-1058.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6D66-2828-E674-457B-A804E3A385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6" y="849674"/>
            <a:ext cx="9346474" cy="5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D698-A8F2-3BD0-7785-74338BBE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研究に使われるデータセット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FD3E-0BB5-71AE-EA4E-009756FF4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JP" dirty="0"/>
              <a:t>オープンデータ</a:t>
            </a:r>
          </a:p>
          <a:p>
            <a:pPr lvl="1"/>
            <a:r>
              <a:rPr lang="en-JP" dirty="0"/>
              <a:t>OpenAlex</a:t>
            </a:r>
          </a:p>
          <a:p>
            <a:pPr lvl="2"/>
            <a:r>
              <a:rPr lang="en-JP" dirty="0"/>
              <a:t>よく使われている</a:t>
            </a:r>
          </a:p>
          <a:p>
            <a:pPr lvl="2"/>
            <a:r>
              <a:rPr lang="en-JP" dirty="0"/>
              <a:t>論文数も多い</a:t>
            </a:r>
          </a:p>
          <a:p>
            <a:pPr lvl="1"/>
            <a:r>
              <a:rPr lang="en-JP" dirty="0"/>
              <a:t>Dimensions</a:t>
            </a:r>
          </a:p>
          <a:p>
            <a:pPr lvl="2"/>
            <a:r>
              <a:rPr lang="en-JP" dirty="0"/>
              <a:t>こちらも使われる</a:t>
            </a:r>
          </a:p>
          <a:p>
            <a:endParaRPr lang="en-JP" dirty="0"/>
          </a:p>
          <a:p>
            <a:r>
              <a:rPr lang="en-JP" dirty="0"/>
              <a:t>商用データ</a:t>
            </a:r>
          </a:p>
          <a:p>
            <a:pPr lvl="1"/>
            <a:r>
              <a:rPr lang="en-JP" dirty="0"/>
              <a:t>Web of Science</a:t>
            </a:r>
          </a:p>
          <a:p>
            <a:pPr lvl="2"/>
            <a:r>
              <a:rPr lang="en-JP" dirty="0"/>
              <a:t>精度が高い</a:t>
            </a:r>
          </a:p>
          <a:p>
            <a:pPr lvl="1"/>
            <a:r>
              <a:rPr lang="en-JP" dirty="0"/>
              <a:t>Scopus</a:t>
            </a:r>
          </a:p>
          <a:p>
            <a:pPr lvl="2"/>
            <a:r>
              <a:rPr lang="en-JP" dirty="0"/>
              <a:t>名寄の精度が特に高い</a:t>
            </a:r>
          </a:p>
          <a:p>
            <a:pPr lvl="2"/>
            <a:r>
              <a:rPr lang="en-JP" dirty="0"/>
              <a:t>十分ではない</a:t>
            </a:r>
          </a:p>
          <a:p>
            <a:pPr lvl="2"/>
            <a:endParaRPr lang="en-JP" dirty="0"/>
          </a:p>
          <a:p>
            <a:r>
              <a:rPr lang="en-JP" dirty="0"/>
              <a:t>その他</a:t>
            </a:r>
          </a:p>
          <a:p>
            <a:pPr lvl="1"/>
            <a:r>
              <a:rPr lang="en-JP" dirty="0"/>
              <a:t>Twitter</a:t>
            </a:r>
          </a:p>
          <a:p>
            <a:pPr lvl="1"/>
            <a:r>
              <a:rPr lang="en-JP" dirty="0"/>
              <a:t>Funding</a:t>
            </a:r>
            <a:r>
              <a:rPr lang="ja-JP" altLang="en-US"/>
              <a:t>　</a:t>
            </a:r>
            <a:r>
              <a:rPr lang="en-US" altLang="ja-JP" dirty="0"/>
              <a:t>data</a:t>
            </a:r>
            <a:endParaRPr lang="en-JP" dirty="0"/>
          </a:p>
          <a:p>
            <a:pPr lvl="1"/>
            <a:r>
              <a:rPr lang="en-JP" dirty="0"/>
              <a:t>Overton</a:t>
            </a:r>
          </a:p>
          <a:p>
            <a:pPr lvl="1"/>
            <a:r>
              <a:rPr lang="en-JP" dirty="0"/>
              <a:t>Award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4CDEF-2078-4F54-F2AA-7E7D77E93B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310" y="2340224"/>
            <a:ext cx="7772400" cy="212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61663-1DB7-7783-A74C-57A436B08673}"/>
              </a:ext>
            </a:extLst>
          </p:cNvPr>
          <p:cNvSpPr txBox="1"/>
          <p:nvPr/>
        </p:nvSpPr>
        <p:spPr>
          <a:xfrm>
            <a:off x="4296310" y="4545320"/>
            <a:ext cx="390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www.igroupjapan.com</a:t>
            </a:r>
            <a:r>
              <a:rPr lang="en-US" sz="1400" dirty="0"/>
              <a:t>/contents/</a:t>
            </a:r>
            <a:r>
              <a:rPr lang="en-US" sz="1400" dirty="0" err="1"/>
              <a:t>openalex</a:t>
            </a:r>
            <a:r>
              <a:rPr lang="en-US" sz="1400" dirty="0"/>
              <a:t>/</a:t>
            </a:r>
            <a:endParaRPr lang="en-JP" sz="1400" dirty="0"/>
          </a:p>
        </p:txBody>
      </p:sp>
    </p:spTree>
    <p:extLst>
      <p:ext uri="{BB962C8B-B14F-4D97-AF65-F5344CB8AC3E}">
        <p14:creationId xmlns:p14="http://schemas.microsoft.com/office/powerpoint/2010/main" val="222431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46FB-FC86-0EB9-B31B-AB4088DC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データの質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6AE3-9D63-BA3C-0F25-E2D15C55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Author Identification</a:t>
            </a:r>
          </a:p>
          <a:p>
            <a:pPr lvl="1"/>
            <a:r>
              <a:rPr lang="en-JP" dirty="0"/>
              <a:t>これはどのデータベースでも十分でない</a:t>
            </a:r>
          </a:p>
          <a:p>
            <a:pPr marL="457200" lvl="1" indent="0">
              <a:buNone/>
            </a:pPr>
            <a:r>
              <a:rPr lang="en-JP" dirty="0"/>
              <a:t>⇒著者の分析、共著分析、学術機関移動などで問題</a:t>
            </a:r>
          </a:p>
          <a:p>
            <a:pPr lvl="1"/>
            <a:r>
              <a:rPr lang="en-JP" dirty="0"/>
              <a:t>Scopusが一番高い[1]</a:t>
            </a:r>
          </a:p>
          <a:p>
            <a:pPr lvl="2"/>
            <a:r>
              <a:rPr lang="en-JP" dirty="0"/>
              <a:t>6000人のランダムサンプルの著者について分析</a:t>
            </a:r>
          </a:p>
          <a:p>
            <a:pPr lvl="2"/>
            <a:r>
              <a:rPr lang="en-JP" dirty="0"/>
              <a:t>99%のPrecision, 94%以上のRecall  </a:t>
            </a:r>
          </a:p>
          <a:p>
            <a:pPr lvl="2"/>
            <a:endParaRPr lang="en-JP" dirty="0"/>
          </a:p>
          <a:p>
            <a:r>
              <a:rPr lang="en-JP" dirty="0"/>
              <a:t>所属機関など</a:t>
            </a:r>
          </a:p>
          <a:p>
            <a:pPr lvl="1"/>
            <a:r>
              <a:rPr lang="en-JP" dirty="0"/>
              <a:t>結構表記揺れや階層の違いがある</a:t>
            </a:r>
          </a:p>
          <a:p>
            <a:pPr lvl="2"/>
            <a:r>
              <a:rPr lang="en-JP" dirty="0"/>
              <a:t>University of Tokyo, Graduate school of Engineering, University of Tokyo</a:t>
            </a:r>
          </a:p>
          <a:p>
            <a:pPr marL="457200" lvl="1" indent="0">
              <a:buNone/>
            </a:pPr>
            <a:r>
              <a:rPr lang="en-JP" dirty="0"/>
              <a:t>⇒それぞれの研究で補正を行っている</a:t>
            </a:r>
          </a:p>
          <a:p>
            <a:pPr marL="457200" lvl="1" indent="0">
              <a:buNone/>
            </a:pPr>
            <a:endParaRPr lang="en-JP" dirty="0"/>
          </a:p>
          <a:p>
            <a:pPr marL="457200" lvl="1" indent="0">
              <a:buNone/>
            </a:pPr>
            <a:endParaRPr lang="en-JP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F8776-B4FF-AFA8-1DA8-FFA60CB9A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[1]Ioannidis, J. P., Baas, 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Klavans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Boyack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 W. (2019). A standardized citation metrics author database annotated for scientific field.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biology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e3000384.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5962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237F-7418-8DEB-A882-BFEF6A0E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本日のチュートリアル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F063-82CF-F235-37BD-49E67DCE4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7" y="1036320"/>
            <a:ext cx="4762503" cy="5456552"/>
          </a:xfrm>
        </p:spPr>
        <p:txBody>
          <a:bodyPr/>
          <a:lstStyle/>
          <a:p>
            <a:r>
              <a:rPr lang="en-JP" dirty="0"/>
              <a:t>目的</a:t>
            </a:r>
          </a:p>
          <a:p>
            <a:pPr lvl="1"/>
            <a:r>
              <a:rPr lang="en-JP" dirty="0"/>
              <a:t>Science of scienceの研究を簡単に始めるための</a:t>
            </a:r>
          </a:p>
          <a:p>
            <a:pPr lvl="1"/>
            <a:endParaRPr lang="en-JP" dirty="0"/>
          </a:p>
          <a:p>
            <a:r>
              <a:rPr lang="en-JP" dirty="0"/>
              <a:t>メッセージ</a:t>
            </a:r>
          </a:p>
          <a:p>
            <a:pPr lvl="1"/>
            <a:r>
              <a:rPr lang="en-JP" dirty="0"/>
              <a:t>データはオープンで簡単にアクセスできる</a:t>
            </a:r>
          </a:p>
          <a:p>
            <a:pPr lvl="1"/>
            <a:r>
              <a:rPr lang="en-JP" dirty="0"/>
              <a:t>簡単に</a:t>
            </a:r>
          </a:p>
          <a:p>
            <a:pPr lvl="1"/>
            <a:r>
              <a:rPr lang="en-JP" dirty="0"/>
              <a:t>どんな分析でも自由に再現できる</a:t>
            </a:r>
          </a:p>
          <a:p>
            <a:pPr lvl="1"/>
            <a:r>
              <a:rPr lang="en-JP" dirty="0"/>
              <a:t>トップジャーナルに載った分析も簡単に再現できる</a:t>
            </a:r>
          </a:p>
          <a:p>
            <a:pPr lvl="1"/>
            <a:endParaRPr lang="en-JP" dirty="0"/>
          </a:p>
          <a:p>
            <a:r>
              <a:rPr lang="en-JP" dirty="0"/>
              <a:t>チュートリアル</a:t>
            </a:r>
          </a:p>
          <a:p>
            <a:pPr lvl="1"/>
            <a:r>
              <a:rPr lang="en-JP" dirty="0"/>
              <a:t>1.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3EB51-A2E9-3EBF-2D54-8DC7F6FC7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284B5-2B8E-84EB-59A5-F59F341279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7" y="9988"/>
            <a:ext cx="9990909" cy="68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3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E8D2-A637-5305-1191-03E0015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1. Getting Started: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データへのアクセスと基礎分析</a:t>
            </a:r>
            <a:endParaRPr lang="en-JP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CB29FD-B9D7-D822-A082-8B549F1C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72" y="1198966"/>
            <a:ext cx="4658689" cy="32871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F3018-5412-1FF0-04D2-66573777F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1B43C-61B1-7FFD-4627-5DB46C0648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379" y="970683"/>
            <a:ext cx="4114034" cy="296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596A1-48E2-5C7D-DAF1-BE5552AAC1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798" y="3246435"/>
            <a:ext cx="3932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2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9491-3CF5-9F44-6160-251245AF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-apple-system"/>
                <a:hlinkClick r:id="rId2"/>
              </a:rPr>
              <a:t>2. Visualizing Science:</a:t>
            </a:r>
            <a:r>
              <a:rPr lang="ja-JP" altLang="en-US" b="0" i="0" u="sng">
                <a:effectLst/>
                <a:latin typeface="-apple-system"/>
                <a:hlinkClick r:id="rId2"/>
              </a:rPr>
              <a:t>特定の学術分野の分類と可視化による理解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D261-F507-CC46-8607-24CCBD57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2CB7A-A80F-D3AE-0DA6-974F48459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8EDA2-7A5E-0935-00E3-57B14A3089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74" y="1136943"/>
            <a:ext cx="6032210" cy="5085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83A5-9591-ECF0-DED1-5A45C05779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661" y="2026811"/>
            <a:ext cx="4350360" cy="44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3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49749</TotalTime>
  <Words>310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Hiragino Sans CNS W3</vt:lpstr>
      <vt:lpstr>Osaka</vt:lpstr>
      <vt:lpstr>Arial</vt:lpstr>
      <vt:lpstr>Office Theme</vt:lpstr>
      <vt:lpstr>Science of science研究会 チュートリアル</vt:lpstr>
      <vt:lpstr>PowerPoint Presentation</vt:lpstr>
      <vt:lpstr>PowerPoint Presentation</vt:lpstr>
      <vt:lpstr>Science of science研究のデータ</vt:lpstr>
      <vt:lpstr>研究に使われるデータセット</vt:lpstr>
      <vt:lpstr>データの質</vt:lpstr>
      <vt:lpstr>本日のチュートリアル</vt:lpstr>
      <vt:lpstr>1. Getting Started:データへのアクセスと基礎分析</vt:lpstr>
      <vt:lpstr>2. Visualizing Science:特定の学術分野の分類と可視化による理解</vt:lpstr>
      <vt:lpstr>3. Research Evaluation by Disruptiveness index: D指標(Nature論文)の再現</vt:lpstr>
      <vt:lpstr>4. Researcher Evaluation: 被引用による研究者の評価と将来予測、その他の諸々の自由タスク</vt:lpstr>
      <vt:lpstr>PowerPoint Presentation</vt:lpstr>
      <vt:lpstr>チュートリアルの実施方法（ワンクリック）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浅谷　公威</dc:creator>
  <cp:lastModifiedBy>浅谷　公威</cp:lastModifiedBy>
  <cp:revision>2250</cp:revision>
  <cp:lastPrinted>2023-04-17T12:52:56Z</cp:lastPrinted>
  <dcterms:created xsi:type="dcterms:W3CDTF">2022-08-15T06:23:11Z</dcterms:created>
  <dcterms:modified xsi:type="dcterms:W3CDTF">2024-03-16T09:06:51Z</dcterms:modified>
</cp:coreProperties>
</file>